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0" r:id="rId23"/>
    <p:sldId id="278" r:id="rId24"/>
    <p:sldId id="279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60" d="100"/>
          <a:sy n="60" d="100"/>
        </p:scale>
        <p:origin x="916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635E-6D41-4220-8D5A-948B808A9B8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752C-9C24-493E-82E2-6128EA11DF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56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635E-6D41-4220-8D5A-948B808A9B8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752C-9C24-493E-82E2-6128EA11DF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635E-6D41-4220-8D5A-948B808A9B8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752C-9C24-493E-82E2-6128EA11DF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61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635E-6D41-4220-8D5A-948B808A9B8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752C-9C24-493E-82E2-6128EA11DF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51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635E-6D41-4220-8D5A-948B808A9B8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752C-9C24-493E-82E2-6128EA11DF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3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635E-6D41-4220-8D5A-948B808A9B8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752C-9C24-493E-82E2-6128EA11DF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01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635E-6D41-4220-8D5A-948B808A9B8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752C-9C24-493E-82E2-6128EA11DF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8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635E-6D41-4220-8D5A-948B808A9B8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752C-9C24-493E-82E2-6128EA11DF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31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635E-6D41-4220-8D5A-948B808A9B8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752C-9C24-493E-82E2-6128EA11DF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2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635E-6D41-4220-8D5A-948B808A9B8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752C-9C24-493E-82E2-6128EA11DF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0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635E-6D41-4220-8D5A-948B808A9B8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6752C-9C24-493E-82E2-6128EA11DF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3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4635E-6D41-4220-8D5A-948B808A9B8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6752C-9C24-493E-82E2-6128EA11DF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74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0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GSE87375_38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9" y="987188"/>
            <a:ext cx="5628578" cy="573961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948" y="77477"/>
            <a:ext cx="3996252" cy="28720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948" y="3043310"/>
            <a:ext cx="3520631" cy="353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86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0738" y="387871"/>
            <a:ext cx="10515600" cy="7084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GSE75748_14, </a:t>
            </a:r>
            <a:r>
              <a:rPr lang="en-US" dirty="0" err="1" smtClean="0"/>
              <a:t>hESC</a:t>
            </a:r>
            <a:r>
              <a:rPr lang="en-US" dirty="0" smtClean="0"/>
              <a:t> in vitro (C1), TPM/FPKM,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6" y="1260143"/>
            <a:ext cx="3947899" cy="274604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502925" y="841385"/>
            <a:ext cx="148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Suspicious?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946" y="1208299"/>
            <a:ext cx="3588214" cy="263401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72" y="4119821"/>
            <a:ext cx="5326323" cy="270950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987" y="4006191"/>
            <a:ext cx="5941058" cy="27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61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GSE97391_27, </a:t>
            </a:r>
            <a:r>
              <a:rPr lang="sv-SE" dirty="0"/>
              <a:t>Standard in vitro neuron (inDrop</a:t>
            </a:r>
            <a:r>
              <a:rPr lang="sv-SE" dirty="0" smtClean="0"/>
              <a:t>)</a:t>
            </a:r>
            <a:r>
              <a:rPr lang="en-US" dirty="0" smtClean="0"/>
              <a:t>, UMI, all good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49" y="1723315"/>
            <a:ext cx="6736467" cy="34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1245"/>
          </a:xfrm>
        </p:spPr>
        <p:txBody>
          <a:bodyPr/>
          <a:lstStyle/>
          <a:p>
            <a:r>
              <a:rPr lang="en-US" dirty="0" smtClean="0"/>
              <a:t>GSE92332_31, Intestine (Drop-</a:t>
            </a:r>
            <a:r>
              <a:rPr lang="en-US" dirty="0" err="1" smtClean="0"/>
              <a:t>seq</a:t>
            </a:r>
            <a:r>
              <a:rPr lang="en-US" dirty="0" smtClean="0"/>
              <a:t>), UMI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36" y="1842785"/>
            <a:ext cx="6363053" cy="312561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46076" y="1146412"/>
            <a:ext cx="5618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Strange! Surrogate signatures behave worse than their IDs (besides </a:t>
            </a:r>
            <a:r>
              <a:rPr lang="en-US" dirty="0" err="1" smtClean="0"/>
              <a:t>FisherS</a:t>
            </a:r>
            <a:r>
              <a:rPr lang="en-US" dirty="0" smtClean="0"/>
              <a:t> GPW) – check normalization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311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12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GSE64447_33, Skeletal stem cells (C1), TPM/FPKM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746076" y="1146412"/>
            <a:ext cx="561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Depends a lot on parameters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64" y="2684059"/>
            <a:ext cx="5751217" cy="285813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409897" y="2220037"/>
            <a:ext cx="536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Without pooling, </a:t>
            </a:r>
            <a:r>
              <a:rPr lang="en-US" dirty="0" err="1" smtClean="0"/>
              <a:t>cond_number</a:t>
            </a:r>
            <a:r>
              <a:rPr lang="en-US" dirty="0" smtClean="0"/>
              <a:t>=25, </a:t>
            </a:r>
            <a:r>
              <a:rPr lang="en-US" dirty="0" err="1" smtClean="0"/>
              <a:t>n_comp</a:t>
            </a:r>
            <a:r>
              <a:rPr lang="en-US" dirty="0" smtClean="0"/>
              <a:t> = 20 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537647" y="2197290"/>
            <a:ext cx="461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pooling, </a:t>
            </a:r>
            <a:r>
              <a:rPr lang="en-US" dirty="0" err="1" smtClean="0"/>
              <a:t>cond_number</a:t>
            </a:r>
            <a:r>
              <a:rPr lang="en-US" dirty="0" smtClean="0"/>
              <a:t>=10, </a:t>
            </a:r>
            <a:r>
              <a:rPr lang="en-US" dirty="0" err="1" smtClean="0"/>
              <a:t>n_comp</a:t>
            </a:r>
            <a:r>
              <a:rPr lang="en-US" dirty="0" smtClean="0"/>
              <a:t> = 20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212" y="2616664"/>
            <a:ext cx="5459958" cy="278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16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1245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GSE45719_28, </a:t>
            </a:r>
            <a:r>
              <a:rPr lang="fr-FR" dirty="0" err="1" smtClean="0"/>
              <a:t>Pre</a:t>
            </a:r>
            <a:r>
              <a:rPr lang="fr-FR" dirty="0" smtClean="0"/>
              <a:t>-implant mouse </a:t>
            </a:r>
            <a:r>
              <a:rPr lang="fr-FR" dirty="0" err="1" smtClean="0"/>
              <a:t>embryo</a:t>
            </a:r>
            <a:r>
              <a:rPr lang="fr-FR" dirty="0" smtClean="0"/>
              <a:t> (Tang et al.), TPM/FPKM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757446" y="1987686"/>
            <a:ext cx="5206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Without pooling, </a:t>
            </a:r>
            <a:r>
              <a:rPr lang="en-US" dirty="0" err="1" smtClean="0"/>
              <a:t>cond_number</a:t>
            </a:r>
            <a:r>
              <a:rPr lang="en-US" dirty="0" smtClean="0"/>
              <a:t>=8, </a:t>
            </a:r>
            <a:r>
              <a:rPr lang="en-US" dirty="0" err="1" smtClean="0"/>
              <a:t>n_comp</a:t>
            </a:r>
            <a:r>
              <a:rPr lang="en-US" dirty="0" smtClean="0"/>
              <a:t> = 20, </a:t>
            </a:r>
            <a:r>
              <a:rPr lang="en-US" dirty="0" err="1" smtClean="0"/>
              <a:t>n_neigh</a:t>
            </a:r>
            <a:r>
              <a:rPr lang="en-US" dirty="0" smtClean="0"/>
              <a:t>=10%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6" y="2634017"/>
            <a:ext cx="5287156" cy="269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49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37" y="349250"/>
            <a:ext cx="8672513" cy="3359652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5429250" y="76201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N_pool</a:t>
            </a:r>
            <a:r>
              <a:rPr lang="en-US" dirty="0" smtClean="0"/>
              <a:t> = 10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3397250" y="3658102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n_neighbours_for_pooling</a:t>
            </a:r>
            <a:r>
              <a:rPr lang="en-US" dirty="0"/>
              <a:t> = max(10,int(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adata</a:t>
            </a:r>
            <a:r>
              <a:rPr lang="en-US" dirty="0"/>
              <a:t>)/200))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4027434"/>
            <a:ext cx="7393780" cy="29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2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33" y="313661"/>
            <a:ext cx="4675667" cy="384072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49869"/>
            <a:ext cx="4720856" cy="39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3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51294"/>
          </a:xfrm>
        </p:spPr>
        <p:txBody>
          <a:bodyPr/>
          <a:lstStyle/>
          <a:p>
            <a:r>
              <a:rPr lang="en-US" dirty="0" smtClean="0"/>
              <a:t>Dataset 4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124" y="751294"/>
            <a:ext cx="5247522" cy="520825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856" y="1244010"/>
            <a:ext cx="3171096" cy="438593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848" y="859614"/>
            <a:ext cx="3670668" cy="24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50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1" y="281763"/>
            <a:ext cx="5523614" cy="54957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270" y="212652"/>
            <a:ext cx="6395766" cy="371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6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61" y="122274"/>
            <a:ext cx="6543804" cy="330672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387" y="314863"/>
            <a:ext cx="4003158" cy="371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4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0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GSE87375_38, correlation with order variable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36" y="1250907"/>
            <a:ext cx="5211640" cy="2599712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205660" y="881575"/>
            <a:ext cx="263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n_neighbours</a:t>
            </a:r>
            <a:r>
              <a:rPr lang="en-US" dirty="0" smtClean="0"/>
              <a:t> = 100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144700" y="3901439"/>
            <a:ext cx="263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n_neighbours</a:t>
            </a:r>
            <a:r>
              <a:rPr lang="en-US" dirty="0" smtClean="0"/>
              <a:t> = 10% = 57</a:t>
            </a:r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6" y="4205657"/>
            <a:ext cx="5202555" cy="259642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7499802" y="3836326"/>
            <a:ext cx="385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n_neighbours</a:t>
            </a:r>
            <a:r>
              <a:rPr lang="en-US" dirty="0" smtClean="0"/>
              <a:t> = 10% = 57, with pooling</a:t>
            </a:r>
            <a:endParaRPr lang="en-US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395" y="4205657"/>
            <a:ext cx="4995789" cy="243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02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2" y="0"/>
            <a:ext cx="3101906" cy="31865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419" y="43290"/>
            <a:ext cx="3161414" cy="31865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308" y="3229805"/>
            <a:ext cx="3203930" cy="324376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7" y="3186515"/>
            <a:ext cx="3246251" cy="338584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292" y="361551"/>
            <a:ext cx="5413652" cy="54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99" y="813390"/>
            <a:ext cx="5026540" cy="514816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82" y="813390"/>
            <a:ext cx="5164207" cy="528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6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1" y="54998"/>
            <a:ext cx="6749681" cy="32865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44" y="3408235"/>
            <a:ext cx="6680631" cy="33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4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72" y="212651"/>
            <a:ext cx="5464152" cy="56682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293" y="212651"/>
            <a:ext cx="5509041" cy="549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0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856" y="940981"/>
            <a:ext cx="5107286" cy="492819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435" y="3405076"/>
            <a:ext cx="3229323" cy="312804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3" y="3346837"/>
            <a:ext cx="3200735" cy="327724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04" y="85061"/>
            <a:ext cx="3024632" cy="318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1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5428" y="104627"/>
            <a:ext cx="10515600" cy="772559"/>
          </a:xfrm>
        </p:spPr>
        <p:txBody>
          <a:bodyPr/>
          <a:lstStyle/>
          <a:p>
            <a:r>
              <a:rPr lang="en-US" dirty="0" smtClean="0"/>
              <a:t>Full GSE104323 analysis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" y="1311506"/>
            <a:ext cx="4059422" cy="398882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88" y="1390229"/>
            <a:ext cx="3996547" cy="383137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135" y="1451281"/>
            <a:ext cx="3893804" cy="384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88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905" y="877187"/>
            <a:ext cx="4129998" cy="410155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265" y="983511"/>
            <a:ext cx="4024736" cy="404037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7" y="925824"/>
            <a:ext cx="3949221" cy="40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38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98" y="0"/>
            <a:ext cx="3907911" cy="39287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588" y="0"/>
            <a:ext cx="3816227" cy="392873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693" y="0"/>
            <a:ext cx="3898967" cy="392873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287" y="3843669"/>
            <a:ext cx="2815857" cy="27411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347" y="4013791"/>
            <a:ext cx="2828113" cy="279391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9244" y="3928730"/>
            <a:ext cx="2795053" cy="27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45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599" y="3520967"/>
            <a:ext cx="3346043" cy="319024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813" y="3520967"/>
            <a:ext cx="3426055" cy="333703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478" y="97634"/>
            <a:ext cx="3186556" cy="31017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547" y="0"/>
            <a:ext cx="3271179" cy="31386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4732" y="15012"/>
            <a:ext cx="3246063" cy="312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73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659" y="3831604"/>
            <a:ext cx="2965043" cy="26391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797" y="3831604"/>
            <a:ext cx="2904667" cy="260685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09" y="3758517"/>
            <a:ext cx="2961165" cy="281838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92" y="309293"/>
            <a:ext cx="3317562" cy="30600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5010" y="201234"/>
            <a:ext cx="3626256" cy="327620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5678" y="137848"/>
            <a:ext cx="3662667" cy="328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49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74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GSE75330_35, Oligodendrocyte phenotypes (C1)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21" y="951913"/>
            <a:ext cx="5645451" cy="28604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43446" y="1547673"/>
            <a:ext cx="440787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NewRomanPSMT"/>
              </a:rPr>
              <a:t>Finally, the remaining dataset, which describes the differentiation of oligodendrocyte</a:t>
            </a:r>
          </a:p>
          <a:p>
            <a:r>
              <a:rPr lang="en-US" dirty="0">
                <a:latin typeface="TimesNewRomanPSMT"/>
              </a:rPr>
              <a:t>precursors into myelin-forming cells (</a:t>
            </a:r>
            <a:r>
              <a:rPr lang="en-US" i="1" dirty="0">
                <a:latin typeface="TimesNewRomanPS-ItalicMT"/>
              </a:rPr>
              <a:t>70</a:t>
            </a:r>
            <a:r>
              <a:rPr lang="en-US" dirty="0">
                <a:latin typeface="TimesNewRomanPSMT"/>
              </a:rPr>
              <a:t>) (‘Oligodendrocyte phenotypes (C1)’; table S1), is</a:t>
            </a:r>
          </a:p>
          <a:p>
            <a:r>
              <a:rPr lang="en-US" dirty="0">
                <a:latin typeface="TimesNewRomanPSMT"/>
              </a:rPr>
              <a:t>poorly ordered by all evaluated methods and gene sets (all rho &lt; 0.4). Whether this result</a:t>
            </a:r>
          </a:p>
          <a:p>
            <a:r>
              <a:rPr lang="en-US" dirty="0">
                <a:latin typeface="TimesNewRomanPSMT"/>
              </a:rPr>
              <a:t>reflects a dataset-specific technical problem or features of developmental biology that are not</a:t>
            </a:r>
          </a:p>
          <a:p>
            <a:r>
              <a:rPr lang="en-US" dirty="0">
                <a:latin typeface="TimesNewRomanPSMT"/>
              </a:rPr>
              <a:t>adequately captured by the methods and gene sets that we evaluated remains unclear.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46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GSE102066_34, </a:t>
            </a:r>
            <a:r>
              <a:rPr lang="en-US" dirty="0"/>
              <a:t>In vitro NPCs (C1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example of failure </a:t>
            </a:r>
            <a:r>
              <a:rPr lang="en-US" dirty="0" err="1" smtClean="0"/>
              <a:t>wrt</a:t>
            </a:r>
            <a:r>
              <a:rPr lang="en-US" dirty="0" smtClean="0"/>
              <a:t> </a:t>
            </a:r>
            <a:r>
              <a:rPr lang="en-US" dirty="0" err="1" smtClean="0"/>
              <a:t>CytoTRACE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99" y="1810043"/>
            <a:ext cx="5112793" cy="25355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633" y="1916021"/>
            <a:ext cx="5038653" cy="245431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802880" y="1546689"/>
            <a:ext cx="167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pooling</a:t>
            </a:r>
            <a:endParaRPr lang="en-US" dirty="0"/>
          </a:p>
        </p:txBody>
      </p:sp>
      <p:sp>
        <p:nvSpPr>
          <p:cNvPr id="7" name="Flèche vers le bas 6"/>
          <p:cNvSpPr/>
          <p:nvPr/>
        </p:nvSpPr>
        <p:spPr>
          <a:xfrm flipV="1">
            <a:off x="7652824" y="2872252"/>
            <a:ext cx="300111" cy="20538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7859152" y="4658850"/>
            <a:ext cx="2316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Reversed but not bad by absolute value!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9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GSE90047_13, overall good but </a:t>
            </a:r>
            <a:r>
              <a:rPr lang="en-US" dirty="0" err="1" smtClean="0"/>
              <a:t>FisherS_GPW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reverted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4" y="1753772"/>
            <a:ext cx="7676196" cy="381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41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GSE92332_26, overall very good even though </a:t>
            </a:r>
            <a:r>
              <a:rPr lang="en-US" dirty="0" err="1" smtClean="0"/>
              <a:t>Fisher_GPW</a:t>
            </a:r>
            <a:r>
              <a:rPr lang="en-US" dirty="0" smtClean="0"/>
              <a:t> does not shine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77" y="1331742"/>
            <a:ext cx="6239111" cy="31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10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2580" y="0"/>
            <a:ext cx="10515600" cy="1325563"/>
          </a:xfrm>
        </p:spPr>
        <p:txBody>
          <a:bodyPr/>
          <a:lstStyle/>
          <a:p>
            <a:r>
              <a:rPr lang="en-US" dirty="0" smtClean="0"/>
              <a:t>GSE86146_19, Germ cells (Smart-seq2), TPM/FPKM, </a:t>
            </a:r>
            <a:r>
              <a:rPr lang="en-US" dirty="0" err="1" smtClean="0"/>
              <a:t>CytoTRACE</a:t>
            </a:r>
            <a:r>
              <a:rPr lang="en-US" dirty="0" smtClean="0"/>
              <a:t> and ID failure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14006" y="1301656"/>
            <a:ext cx="38217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NewRomanPSMT"/>
              </a:rPr>
              <a:t>One such dataset captures the differentiation of human primordial germ cells (PGCs) into</a:t>
            </a:r>
          </a:p>
          <a:p>
            <a:r>
              <a:rPr lang="en-US" dirty="0">
                <a:latin typeface="TimesNewRomanPSMT"/>
              </a:rPr>
              <a:t>gametes (‘Germ cells (Smart-seq2)’; table S1). Post-migratory PGCs reset their </a:t>
            </a:r>
            <a:r>
              <a:rPr lang="en-US" dirty="0" err="1">
                <a:latin typeface="TimesNewRomanPSMT"/>
              </a:rPr>
              <a:t>epigenome</a:t>
            </a:r>
            <a:r>
              <a:rPr lang="en-US" dirty="0">
                <a:latin typeface="TimesNewRomanPSMT"/>
              </a:rPr>
              <a:t> via</a:t>
            </a:r>
          </a:p>
          <a:p>
            <a:r>
              <a:rPr lang="en-US" dirty="0">
                <a:latin typeface="TimesNewRomanPSMT"/>
              </a:rPr>
              <a:t>global demethylation (</a:t>
            </a:r>
            <a:r>
              <a:rPr lang="en-US" i="1" dirty="0">
                <a:latin typeface="TimesNewRomanPS-ItalicMT"/>
              </a:rPr>
              <a:t>108, 124</a:t>
            </a:r>
            <a:r>
              <a:rPr lang="en-US" dirty="0">
                <a:latin typeface="TimesNewRomanPSMT"/>
              </a:rPr>
              <a:t>). This phenomenon is unique to PGCs and may represent a</a:t>
            </a:r>
          </a:p>
          <a:p>
            <a:r>
              <a:rPr lang="en-US" dirty="0">
                <a:latin typeface="TimesNewRomanPSMT"/>
              </a:rPr>
              <a:t>scenario that is inconsistent with the features of developmental biology that are captured by</a:t>
            </a:r>
          </a:p>
          <a:p>
            <a:r>
              <a:rPr lang="en-US" dirty="0" err="1">
                <a:latin typeface="TimesNewRomanPSMT"/>
              </a:rPr>
              <a:t>CytoTRACE</a:t>
            </a:r>
            <a:r>
              <a:rPr lang="en-US" dirty="0">
                <a:latin typeface="TimesNewRomanPSMT"/>
              </a:rPr>
              <a:t> and other existing methods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0" y="1584210"/>
            <a:ext cx="5439274" cy="2786153"/>
          </a:xfrm>
          <a:prstGeom prst="rect">
            <a:avLst/>
          </a:prstGeom>
        </p:spPr>
      </p:pic>
      <p:sp>
        <p:nvSpPr>
          <p:cNvPr id="6" name="Flèche vers le bas 5"/>
          <p:cNvSpPr/>
          <p:nvPr/>
        </p:nvSpPr>
        <p:spPr>
          <a:xfrm flipV="1">
            <a:off x="2105463" y="2686928"/>
            <a:ext cx="300111" cy="20538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2311791" y="4473526"/>
            <a:ext cx="2316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Reversed but not bad by absolute value!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519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2580" y="0"/>
            <a:ext cx="10515600" cy="1325563"/>
          </a:xfrm>
        </p:spPr>
        <p:txBody>
          <a:bodyPr/>
          <a:lstStyle/>
          <a:p>
            <a:r>
              <a:rPr lang="en-US" dirty="0" smtClean="0"/>
              <a:t>GSE86146_19, Germ cells (Smart-seq2), TPM/FPKM, </a:t>
            </a:r>
            <a:r>
              <a:rPr lang="en-US" dirty="0" err="1" smtClean="0"/>
              <a:t>CytoTRACE</a:t>
            </a:r>
            <a:r>
              <a:rPr lang="en-US" dirty="0" smtClean="0"/>
              <a:t> and ID failure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14006" y="1301656"/>
            <a:ext cx="38217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NewRomanPSMT"/>
              </a:rPr>
              <a:t>One such dataset captures the differentiation of human primordial germ cells (PGCs) into</a:t>
            </a:r>
          </a:p>
          <a:p>
            <a:r>
              <a:rPr lang="en-US" dirty="0">
                <a:latin typeface="TimesNewRomanPSMT"/>
              </a:rPr>
              <a:t>gametes (‘Germ cells (Smart-seq2)’; table S1). Post-migratory PGCs reset their </a:t>
            </a:r>
            <a:r>
              <a:rPr lang="en-US" dirty="0" err="1">
                <a:latin typeface="TimesNewRomanPSMT"/>
              </a:rPr>
              <a:t>epigenome</a:t>
            </a:r>
            <a:r>
              <a:rPr lang="en-US" dirty="0">
                <a:latin typeface="TimesNewRomanPSMT"/>
              </a:rPr>
              <a:t> via</a:t>
            </a:r>
          </a:p>
          <a:p>
            <a:r>
              <a:rPr lang="en-US" dirty="0">
                <a:latin typeface="TimesNewRomanPSMT"/>
              </a:rPr>
              <a:t>global demethylation (</a:t>
            </a:r>
            <a:r>
              <a:rPr lang="en-US" i="1" dirty="0">
                <a:latin typeface="TimesNewRomanPS-ItalicMT"/>
              </a:rPr>
              <a:t>108, 124</a:t>
            </a:r>
            <a:r>
              <a:rPr lang="en-US" dirty="0">
                <a:latin typeface="TimesNewRomanPSMT"/>
              </a:rPr>
              <a:t>). This phenomenon is unique to PGCs and may represent a</a:t>
            </a:r>
          </a:p>
          <a:p>
            <a:r>
              <a:rPr lang="en-US" dirty="0">
                <a:latin typeface="TimesNewRomanPSMT"/>
              </a:rPr>
              <a:t>scenario that is inconsistent with the features of developmental biology that are captured by</a:t>
            </a:r>
          </a:p>
          <a:p>
            <a:r>
              <a:rPr lang="en-US" dirty="0" err="1">
                <a:latin typeface="TimesNewRomanPSMT"/>
              </a:rPr>
              <a:t>CytoTRACE</a:t>
            </a:r>
            <a:r>
              <a:rPr lang="en-US" dirty="0">
                <a:latin typeface="TimesNewRomanPSMT"/>
              </a:rPr>
              <a:t> and other existing methods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72" y="1463404"/>
            <a:ext cx="5462734" cy="5167241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H="1" flipV="1">
            <a:off x="2565009" y="3132406"/>
            <a:ext cx="3826414" cy="1753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454836" y="4637651"/>
            <a:ext cx="1948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Looks like</a:t>
            </a:r>
          </a:p>
          <a:p>
            <a:r>
              <a:rPr lang="en-US" dirty="0" smtClean="0"/>
              <a:t>huge heterogeneity 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2349303" y="1195677"/>
            <a:ext cx="267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Surrogate signatures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7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2580" y="0"/>
            <a:ext cx="10515600" cy="1325563"/>
          </a:xfrm>
        </p:spPr>
        <p:txBody>
          <a:bodyPr/>
          <a:lstStyle/>
          <a:p>
            <a:r>
              <a:rPr lang="en-US" dirty="0" smtClean="0"/>
              <a:t>GSE86146_19, Germ cells (Smart-seq2), TPM/FPKM, </a:t>
            </a:r>
            <a:r>
              <a:rPr lang="en-US" dirty="0" err="1" smtClean="0"/>
              <a:t>CytoTRACE</a:t>
            </a:r>
            <a:r>
              <a:rPr lang="en-US" dirty="0" smtClean="0"/>
              <a:t> and ID failure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14006" y="1301656"/>
            <a:ext cx="38217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NewRomanPSMT"/>
              </a:rPr>
              <a:t>One such dataset captures the differentiation of human primordial germ cells (PGCs) into</a:t>
            </a:r>
          </a:p>
          <a:p>
            <a:r>
              <a:rPr lang="en-US" dirty="0">
                <a:latin typeface="TimesNewRomanPSMT"/>
              </a:rPr>
              <a:t>gametes (‘Germ cells (Smart-seq2)’; table S1). Post-migratory PGCs reset their </a:t>
            </a:r>
            <a:r>
              <a:rPr lang="en-US" dirty="0" err="1">
                <a:latin typeface="TimesNewRomanPSMT"/>
              </a:rPr>
              <a:t>epigenome</a:t>
            </a:r>
            <a:r>
              <a:rPr lang="en-US" dirty="0">
                <a:latin typeface="TimesNewRomanPSMT"/>
              </a:rPr>
              <a:t> via</a:t>
            </a:r>
          </a:p>
          <a:p>
            <a:r>
              <a:rPr lang="en-US" dirty="0">
                <a:latin typeface="TimesNewRomanPSMT"/>
              </a:rPr>
              <a:t>global demethylation (</a:t>
            </a:r>
            <a:r>
              <a:rPr lang="en-US" i="1" dirty="0">
                <a:latin typeface="TimesNewRomanPS-ItalicMT"/>
              </a:rPr>
              <a:t>108, 124</a:t>
            </a:r>
            <a:r>
              <a:rPr lang="en-US" dirty="0">
                <a:latin typeface="TimesNewRomanPSMT"/>
              </a:rPr>
              <a:t>). This phenomenon is unique to PGCs and may represent a</a:t>
            </a:r>
          </a:p>
          <a:p>
            <a:r>
              <a:rPr lang="en-US" dirty="0">
                <a:latin typeface="TimesNewRomanPSMT"/>
              </a:rPr>
              <a:t>scenario that is inconsistent with the features of developmental biology that are captured by</a:t>
            </a:r>
          </a:p>
          <a:p>
            <a:r>
              <a:rPr lang="en-US" dirty="0" err="1">
                <a:latin typeface="TimesNewRomanPSMT"/>
              </a:rPr>
              <a:t>CytoTRACE</a:t>
            </a:r>
            <a:r>
              <a:rPr lang="en-US" dirty="0">
                <a:latin typeface="TimesNewRomanPSMT"/>
              </a:rPr>
              <a:t> and other existing methods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3" y="1434904"/>
            <a:ext cx="4801785" cy="4976885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 flipH="1">
            <a:off x="4356295" y="3418449"/>
            <a:ext cx="1795976" cy="829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183788" y="2977662"/>
            <a:ext cx="1872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is the source</a:t>
            </a:r>
          </a:p>
          <a:p>
            <a:r>
              <a:rPr lang="en-US" dirty="0"/>
              <a:t>o</a:t>
            </a:r>
            <a:r>
              <a:rPr lang="en-US" dirty="0" smtClean="0"/>
              <a:t>f  bimodality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07991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</Words>
  <Application>Microsoft Office PowerPoint</Application>
  <PresentationFormat>Grand écran</PresentationFormat>
  <Paragraphs>55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TimesNewRomanPS-ItalicMT</vt:lpstr>
      <vt:lpstr>TimesNewRomanPSMT</vt:lpstr>
      <vt:lpstr>Thème Office</vt:lpstr>
      <vt:lpstr>GSE87375_38</vt:lpstr>
      <vt:lpstr>GSE87375_38, correlation with order variable</vt:lpstr>
      <vt:lpstr>GSE75330_35, Oligodendrocyte phenotypes (C1)</vt:lpstr>
      <vt:lpstr>GSE102066_34, In vitro NPCs (C1), example of failure wrt CytoTRACE</vt:lpstr>
      <vt:lpstr>GSE90047_13, overall good but FisherS_GPW is reverted</vt:lpstr>
      <vt:lpstr>GSE92332_26, overall very good even though Fisher_GPW does not shine</vt:lpstr>
      <vt:lpstr>GSE86146_19, Germ cells (Smart-seq2), TPM/FPKM, CytoTRACE and ID failure</vt:lpstr>
      <vt:lpstr>GSE86146_19, Germ cells (Smart-seq2), TPM/FPKM, CytoTRACE and ID failure</vt:lpstr>
      <vt:lpstr>GSE86146_19, Germ cells (Smart-seq2), TPM/FPKM, CytoTRACE and ID failure</vt:lpstr>
      <vt:lpstr>GSE75748_14, hESC in vitro (C1), TPM/FPKM, </vt:lpstr>
      <vt:lpstr>GSE97391_27, Standard in vitro neuron (inDrop), UMI, all good</vt:lpstr>
      <vt:lpstr>GSE92332_31, Intestine (Drop-seq), UMI</vt:lpstr>
      <vt:lpstr>GSE64447_33, Skeletal stem cells (C1), TPM/FPKM</vt:lpstr>
      <vt:lpstr>GSE45719_28, Pre-implant mouse embryo (Tang et al.), TPM/FPKM</vt:lpstr>
      <vt:lpstr>Présentation PowerPoint</vt:lpstr>
      <vt:lpstr>Présentation PowerPoint</vt:lpstr>
      <vt:lpstr>Dataset 4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Full GSE104323 analysis</vt:lpstr>
      <vt:lpstr>Présentation PowerPoint</vt:lpstr>
      <vt:lpstr>Présentation PowerPoint</vt:lpstr>
      <vt:lpstr>Présentation PowerPoint</vt:lpstr>
      <vt:lpstr>Présentation PowerPoint</vt:lpstr>
    </vt:vector>
  </TitlesOfParts>
  <Company>Institut Curie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zinovyev</dc:creator>
  <cp:lastModifiedBy>zinovyev</cp:lastModifiedBy>
  <cp:revision>58</cp:revision>
  <dcterms:created xsi:type="dcterms:W3CDTF">2020-08-21T16:02:15Z</dcterms:created>
  <dcterms:modified xsi:type="dcterms:W3CDTF">2020-08-31T18:24:27Z</dcterms:modified>
</cp:coreProperties>
</file>